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7" r:id="rId2"/>
    <p:sldId id="270" r:id="rId3"/>
    <p:sldId id="274" r:id="rId4"/>
    <p:sldId id="273" r:id="rId5"/>
    <p:sldId id="275" r:id="rId6"/>
    <p:sldId id="278" r:id="rId7"/>
    <p:sldId id="276" r:id="rId8"/>
    <p:sldId id="260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6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B4C96-16D7-4B2B-972E-C010314FC7F2}" type="doc">
      <dgm:prSet loTypeId="urn:microsoft.com/office/officeart/2005/8/layout/pyramid2" loCatId="list" qsTypeId="urn:microsoft.com/office/officeart/2005/8/quickstyle/simple1" qsCatId="simple" csTypeId="urn:microsoft.com/office/officeart/2005/8/colors/accent3_4" csCatId="accent3" phldr="1"/>
      <dgm:spPr/>
    </dgm:pt>
    <dgm:pt modelId="{AFCC0ECB-9737-434B-AEEF-9ACACED85313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 smtClean="0">
              <a:solidFill>
                <a:schemeClr val="accent2">
                  <a:lumMod val="50000"/>
                </a:schemeClr>
              </a:solidFill>
            </a:rPr>
            <a:t>Обратный синквейн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5E60A030-0F5C-436E-95CF-9614DF4648E6}" type="parTrans" cxnId="{0BD8BFDD-E318-4B00-9C05-EED82F207D6E}">
      <dgm:prSet/>
      <dgm:spPr/>
      <dgm:t>
        <a:bodyPr/>
        <a:lstStyle/>
        <a:p>
          <a:endParaRPr lang="ru-RU"/>
        </a:p>
      </dgm:t>
    </dgm:pt>
    <dgm:pt modelId="{8E9A28F4-F05D-4655-8A97-4958EEB08830}" type="sibTrans" cxnId="{0BD8BFDD-E318-4B00-9C05-EED82F207D6E}">
      <dgm:prSet/>
      <dgm:spPr/>
      <dgm:t>
        <a:bodyPr/>
        <a:lstStyle/>
        <a:p>
          <a:endParaRPr lang="ru-RU"/>
        </a:p>
      </dgm:t>
    </dgm:pt>
    <dgm:pt modelId="{0100A3B5-DE3E-4FC7-B6D8-FBCAC87A342F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 smtClean="0">
              <a:solidFill>
                <a:schemeClr val="accent2">
                  <a:lumMod val="50000"/>
                </a:schemeClr>
              </a:solidFill>
            </a:rPr>
            <a:t>Зеркальный синквейн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779B354B-82DE-4026-8B47-44C483838CB3}" type="parTrans" cxnId="{BDE3BF15-C2E5-4102-9D2E-9B110014D224}">
      <dgm:prSet/>
      <dgm:spPr/>
      <dgm:t>
        <a:bodyPr/>
        <a:lstStyle/>
        <a:p>
          <a:endParaRPr lang="ru-RU"/>
        </a:p>
      </dgm:t>
    </dgm:pt>
    <dgm:pt modelId="{A3586F47-0901-4317-9ADC-E76437368DDE}" type="sibTrans" cxnId="{BDE3BF15-C2E5-4102-9D2E-9B110014D224}">
      <dgm:prSet/>
      <dgm:spPr/>
      <dgm:t>
        <a:bodyPr/>
        <a:lstStyle/>
        <a:p>
          <a:endParaRPr lang="ru-RU"/>
        </a:p>
      </dgm:t>
    </dgm:pt>
    <dgm:pt modelId="{F5B9AEA1-D5DE-406C-AB01-2BAB17DD75BD}">
      <dgm:prSet phldrT="[Текст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 smtClean="0">
              <a:solidFill>
                <a:schemeClr val="accent2">
                  <a:lumMod val="50000"/>
                </a:schemeClr>
              </a:solidFill>
            </a:rPr>
            <a:t>Синквейн-бабочка</a:t>
          </a:r>
          <a:r>
            <a:rPr lang="ru-RU" dirty="0" smtClean="0"/>
            <a:t> </a:t>
          </a:r>
          <a:endParaRPr lang="ru-RU" dirty="0"/>
        </a:p>
      </dgm:t>
    </dgm:pt>
    <dgm:pt modelId="{FBF925D3-4295-4996-9253-540C1A34AB18}" type="parTrans" cxnId="{6B3C906F-AEF0-4AC9-8012-1412D8E7EA7E}">
      <dgm:prSet/>
      <dgm:spPr/>
      <dgm:t>
        <a:bodyPr/>
        <a:lstStyle/>
        <a:p>
          <a:endParaRPr lang="ru-RU"/>
        </a:p>
      </dgm:t>
    </dgm:pt>
    <dgm:pt modelId="{3C1C0E1F-78BE-4C28-8CD5-53F74835A4A8}" type="sibTrans" cxnId="{6B3C906F-AEF0-4AC9-8012-1412D8E7EA7E}">
      <dgm:prSet/>
      <dgm:spPr/>
      <dgm:t>
        <a:bodyPr/>
        <a:lstStyle/>
        <a:p>
          <a:endParaRPr lang="ru-RU"/>
        </a:p>
      </dgm:t>
    </dgm:pt>
    <dgm:pt modelId="{61EA966C-7A77-4B90-BF55-5E0D29E30902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 smtClean="0">
              <a:solidFill>
                <a:schemeClr val="accent2">
                  <a:lumMod val="50000"/>
                </a:schemeClr>
              </a:solidFill>
            </a:rPr>
            <a:t>Корона синквейнов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D0456233-D8E4-4858-A706-350F940D1892}" type="parTrans" cxnId="{FE23AC32-E712-4B21-A0C3-191918BF2383}">
      <dgm:prSet/>
      <dgm:spPr/>
      <dgm:t>
        <a:bodyPr/>
        <a:lstStyle/>
        <a:p>
          <a:endParaRPr lang="ru-RU"/>
        </a:p>
      </dgm:t>
    </dgm:pt>
    <dgm:pt modelId="{D5B3253A-346A-460F-BB81-898002CFD3BB}" type="sibTrans" cxnId="{FE23AC32-E712-4B21-A0C3-191918BF2383}">
      <dgm:prSet/>
      <dgm:spPr/>
      <dgm:t>
        <a:bodyPr/>
        <a:lstStyle/>
        <a:p>
          <a:endParaRPr lang="ru-RU"/>
        </a:p>
      </dgm:t>
    </dgm:pt>
    <dgm:pt modelId="{A4CBF60D-FF29-4AE6-A551-98B2C004E21F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 smtClean="0">
              <a:solidFill>
                <a:schemeClr val="accent2">
                  <a:lumMod val="50000"/>
                </a:schemeClr>
              </a:solidFill>
            </a:rPr>
            <a:t>Гирлянда синквейнов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E94BC0FD-AEED-4699-B90E-5E205D895613}" type="parTrans" cxnId="{80C46415-9E7C-4491-A14A-C3F79FAFA09C}">
      <dgm:prSet/>
      <dgm:spPr/>
      <dgm:t>
        <a:bodyPr/>
        <a:lstStyle/>
        <a:p>
          <a:endParaRPr lang="ru-RU"/>
        </a:p>
      </dgm:t>
    </dgm:pt>
    <dgm:pt modelId="{4B370C01-E6EA-449A-88CD-1801306C77E6}" type="sibTrans" cxnId="{80C46415-9E7C-4491-A14A-C3F79FAFA09C}">
      <dgm:prSet/>
      <dgm:spPr/>
      <dgm:t>
        <a:bodyPr/>
        <a:lstStyle/>
        <a:p>
          <a:endParaRPr lang="ru-RU"/>
        </a:p>
      </dgm:t>
    </dgm:pt>
    <dgm:pt modelId="{F5DCC96D-BB47-4FAB-B041-603F6D5F99D0}" type="pres">
      <dgm:prSet presAssocID="{0FDB4C96-16D7-4B2B-972E-C010314FC7F2}" presName="compositeShape" presStyleCnt="0">
        <dgm:presLayoutVars>
          <dgm:dir/>
          <dgm:resizeHandles/>
        </dgm:presLayoutVars>
      </dgm:prSet>
      <dgm:spPr/>
    </dgm:pt>
    <dgm:pt modelId="{FCDEEA29-CEE4-4715-AA69-7D2B09E82767}" type="pres">
      <dgm:prSet presAssocID="{0FDB4C96-16D7-4B2B-972E-C010314FC7F2}" presName="pyramid" presStyleLbl="node1" presStyleIdx="0" presStyleCnt="1"/>
      <dgm:spPr/>
    </dgm:pt>
    <dgm:pt modelId="{C96E714A-0DF5-4ED5-BA72-24A00EB081C3}" type="pres">
      <dgm:prSet presAssocID="{0FDB4C96-16D7-4B2B-972E-C010314FC7F2}" presName="theList" presStyleCnt="0"/>
      <dgm:spPr/>
    </dgm:pt>
    <dgm:pt modelId="{68DFED75-642C-43E7-8B58-547A84F7BE53}" type="pres">
      <dgm:prSet presAssocID="{AFCC0ECB-9737-434B-AEEF-9ACACED85313}" presName="aNode" presStyleLbl="fgAcc1" presStyleIdx="0" presStyleCnt="5" custScaleX="137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EDE37-E93E-44FE-B1B0-53F501C265F1}" type="pres">
      <dgm:prSet presAssocID="{AFCC0ECB-9737-434B-AEEF-9ACACED85313}" presName="aSpace" presStyleCnt="0"/>
      <dgm:spPr/>
    </dgm:pt>
    <dgm:pt modelId="{4C6CF515-12DD-4167-98AA-11D88193EA29}" type="pres">
      <dgm:prSet presAssocID="{0100A3B5-DE3E-4FC7-B6D8-FBCAC87A342F}" presName="aNode" presStyleLbl="fgAcc1" presStyleIdx="1" presStyleCnt="5" custScaleX="129139" custLinFactY="4417" custLinFactNeighborX="-8295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C07A8-13DB-4804-821B-92BED610CA6D}" type="pres">
      <dgm:prSet presAssocID="{0100A3B5-DE3E-4FC7-B6D8-FBCAC87A342F}" presName="aSpace" presStyleCnt="0"/>
      <dgm:spPr/>
    </dgm:pt>
    <dgm:pt modelId="{EDDCE7CB-351A-4637-87C9-C455FBAF4DDC}" type="pres">
      <dgm:prSet presAssocID="{F5B9AEA1-D5DE-406C-AB01-2BAB17DD75BD}" presName="aNode" presStyleLbl="fgAcc1" presStyleIdx="2" presStyleCnt="5" custScaleX="133118" custLinFactY="14027" custLinFactNeighborX="408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99CD9-E883-456B-97EE-B0844543BC85}" type="pres">
      <dgm:prSet presAssocID="{F5B9AEA1-D5DE-406C-AB01-2BAB17DD75BD}" presName="aSpace" presStyleCnt="0"/>
      <dgm:spPr/>
    </dgm:pt>
    <dgm:pt modelId="{CDD97E76-8E44-471E-8EE0-365BC8BC13D6}" type="pres">
      <dgm:prSet presAssocID="{61EA966C-7A77-4B90-BF55-5E0D29E30902}" presName="aNode" presStyleLbl="fgAcc1" presStyleIdx="3" presStyleCnt="5" custScaleX="133996" custLinFactY="23636" custLinFactNeighborX="-7810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D78FE-4CC6-4E8B-A5A7-24F3A4756A4A}" type="pres">
      <dgm:prSet presAssocID="{61EA966C-7A77-4B90-BF55-5E0D29E30902}" presName="aSpace" presStyleCnt="0"/>
      <dgm:spPr/>
    </dgm:pt>
    <dgm:pt modelId="{8521F0D0-4C9D-49D5-99BF-A912D578175C}" type="pres">
      <dgm:prSet presAssocID="{A4CBF60D-FF29-4AE6-A551-98B2C004E21F}" presName="aNode" presStyleLbl="fgAcc1" presStyleIdx="4" presStyleCnt="5" custScaleX="137975" custLinFactY="44347" custLinFactNeighborX="893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D5C4F-F5AF-400D-B098-CA02AC75133D}" type="pres">
      <dgm:prSet presAssocID="{A4CBF60D-FF29-4AE6-A551-98B2C004E21F}" presName="aSpace" presStyleCnt="0"/>
      <dgm:spPr/>
    </dgm:pt>
  </dgm:ptLst>
  <dgm:cxnLst>
    <dgm:cxn modelId="{F4DF45D6-0B09-4CA5-9CE1-30783A200A2C}" type="presOf" srcId="{F5B9AEA1-D5DE-406C-AB01-2BAB17DD75BD}" destId="{EDDCE7CB-351A-4637-87C9-C455FBAF4DDC}" srcOrd="0" destOrd="0" presId="urn:microsoft.com/office/officeart/2005/8/layout/pyramid2"/>
    <dgm:cxn modelId="{E27C32B6-77F4-489B-913C-B5D9205E7C3D}" type="presOf" srcId="{A4CBF60D-FF29-4AE6-A551-98B2C004E21F}" destId="{8521F0D0-4C9D-49D5-99BF-A912D578175C}" srcOrd="0" destOrd="0" presId="urn:microsoft.com/office/officeart/2005/8/layout/pyramid2"/>
    <dgm:cxn modelId="{B8DE9B92-8856-4C69-9880-5318F676C2D2}" type="presOf" srcId="{0FDB4C96-16D7-4B2B-972E-C010314FC7F2}" destId="{F5DCC96D-BB47-4FAB-B041-603F6D5F99D0}" srcOrd="0" destOrd="0" presId="urn:microsoft.com/office/officeart/2005/8/layout/pyramid2"/>
    <dgm:cxn modelId="{FE23AC32-E712-4B21-A0C3-191918BF2383}" srcId="{0FDB4C96-16D7-4B2B-972E-C010314FC7F2}" destId="{61EA966C-7A77-4B90-BF55-5E0D29E30902}" srcOrd="3" destOrd="0" parTransId="{D0456233-D8E4-4858-A706-350F940D1892}" sibTransId="{D5B3253A-346A-460F-BB81-898002CFD3BB}"/>
    <dgm:cxn modelId="{BDE3BF15-C2E5-4102-9D2E-9B110014D224}" srcId="{0FDB4C96-16D7-4B2B-972E-C010314FC7F2}" destId="{0100A3B5-DE3E-4FC7-B6D8-FBCAC87A342F}" srcOrd="1" destOrd="0" parTransId="{779B354B-82DE-4026-8B47-44C483838CB3}" sibTransId="{A3586F47-0901-4317-9ADC-E76437368DDE}"/>
    <dgm:cxn modelId="{C290886E-4F5B-442D-B81D-38921AF0BA02}" type="presOf" srcId="{AFCC0ECB-9737-434B-AEEF-9ACACED85313}" destId="{68DFED75-642C-43E7-8B58-547A84F7BE53}" srcOrd="0" destOrd="0" presId="urn:microsoft.com/office/officeart/2005/8/layout/pyramid2"/>
    <dgm:cxn modelId="{6B3C906F-AEF0-4AC9-8012-1412D8E7EA7E}" srcId="{0FDB4C96-16D7-4B2B-972E-C010314FC7F2}" destId="{F5B9AEA1-D5DE-406C-AB01-2BAB17DD75BD}" srcOrd="2" destOrd="0" parTransId="{FBF925D3-4295-4996-9253-540C1A34AB18}" sibTransId="{3C1C0E1F-78BE-4C28-8CD5-53F74835A4A8}"/>
    <dgm:cxn modelId="{15385F2A-065A-4285-80D9-00E05AD6B009}" type="presOf" srcId="{0100A3B5-DE3E-4FC7-B6D8-FBCAC87A342F}" destId="{4C6CF515-12DD-4167-98AA-11D88193EA29}" srcOrd="0" destOrd="0" presId="urn:microsoft.com/office/officeart/2005/8/layout/pyramid2"/>
    <dgm:cxn modelId="{31F62A98-F426-404B-B0A4-875572EB3B6F}" type="presOf" srcId="{61EA966C-7A77-4B90-BF55-5E0D29E30902}" destId="{CDD97E76-8E44-471E-8EE0-365BC8BC13D6}" srcOrd="0" destOrd="0" presId="urn:microsoft.com/office/officeart/2005/8/layout/pyramid2"/>
    <dgm:cxn modelId="{80C46415-9E7C-4491-A14A-C3F79FAFA09C}" srcId="{0FDB4C96-16D7-4B2B-972E-C010314FC7F2}" destId="{A4CBF60D-FF29-4AE6-A551-98B2C004E21F}" srcOrd="4" destOrd="0" parTransId="{E94BC0FD-AEED-4699-B90E-5E205D895613}" sibTransId="{4B370C01-E6EA-449A-88CD-1801306C77E6}"/>
    <dgm:cxn modelId="{0BD8BFDD-E318-4B00-9C05-EED82F207D6E}" srcId="{0FDB4C96-16D7-4B2B-972E-C010314FC7F2}" destId="{AFCC0ECB-9737-434B-AEEF-9ACACED85313}" srcOrd="0" destOrd="0" parTransId="{5E60A030-0F5C-436E-95CF-9614DF4648E6}" sibTransId="{8E9A28F4-F05D-4655-8A97-4958EEB08830}"/>
    <dgm:cxn modelId="{C2C70406-BAC3-46B1-A89D-3727196B0350}" type="presParOf" srcId="{F5DCC96D-BB47-4FAB-B041-603F6D5F99D0}" destId="{FCDEEA29-CEE4-4715-AA69-7D2B09E82767}" srcOrd="0" destOrd="0" presId="urn:microsoft.com/office/officeart/2005/8/layout/pyramid2"/>
    <dgm:cxn modelId="{C782A409-6C80-40C0-9B16-4AF51674E628}" type="presParOf" srcId="{F5DCC96D-BB47-4FAB-B041-603F6D5F99D0}" destId="{C96E714A-0DF5-4ED5-BA72-24A00EB081C3}" srcOrd="1" destOrd="0" presId="urn:microsoft.com/office/officeart/2005/8/layout/pyramid2"/>
    <dgm:cxn modelId="{524603E6-148A-4162-B1AE-F2F8A26E13E6}" type="presParOf" srcId="{C96E714A-0DF5-4ED5-BA72-24A00EB081C3}" destId="{68DFED75-642C-43E7-8B58-547A84F7BE53}" srcOrd="0" destOrd="0" presId="urn:microsoft.com/office/officeart/2005/8/layout/pyramid2"/>
    <dgm:cxn modelId="{57E05148-8D35-4358-86F2-51C0612D4FB2}" type="presParOf" srcId="{C96E714A-0DF5-4ED5-BA72-24A00EB081C3}" destId="{6AAEDE37-E93E-44FE-B1B0-53F501C265F1}" srcOrd="1" destOrd="0" presId="urn:microsoft.com/office/officeart/2005/8/layout/pyramid2"/>
    <dgm:cxn modelId="{5D97A6F6-87AA-484D-B13E-7A3CD45028F8}" type="presParOf" srcId="{C96E714A-0DF5-4ED5-BA72-24A00EB081C3}" destId="{4C6CF515-12DD-4167-98AA-11D88193EA29}" srcOrd="2" destOrd="0" presId="urn:microsoft.com/office/officeart/2005/8/layout/pyramid2"/>
    <dgm:cxn modelId="{679D186B-E7D5-48E3-87ED-DEB1616FA42A}" type="presParOf" srcId="{C96E714A-0DF5-4ED5-BA72-24A00EB081C3}" destId="{FF9C07A8-13DB-4804-821B-92BED610CA6D}" srcOrd="3" destOrd="0" presId="urn:microsoft.com/office/officeart/2005/8/layout/pyramid2"/>
    <dgm:cxn modelId="{FE863109-1A3D-493D-898B-61D32DF43DB5}" type="presParOf" srcId="{C96E714A-0DF5-4ED5-BA72-24A00EB081C3}" destId="{EDDCE7CB-351A-4637-87C9-C455FBAF4DDC}" srcOrd="4" destOrd="0" presId="urn:microsoft.com/office/officeart/2005/8/layout/pyramid2"/>
    <dgm:cxn modelId="{BA102E3B-B7D9-45A4-BB1E-4AB445FF17D7}" type="presParOf" srcId="{C96E714A-0DF5-4ED5-BA72-24A00EB081C3}" destId="{1F499CD9-E883-456B-97EE-B0844543BC85}" srcOrd="5" destOrd="0" presId="urn:microsoft.com/office/officeart/2005/8/layout/pyramid2"/>
    <dgm:cxn modelId="{B3BA5A8A-6A4A-49E9-9D8C-4F6F67E3B945}" type="presParOf" srcId="{C96E714A-0DF5-4ED5-BA72-24A00EB081C3}" destId="{CDD97E76-8E44-471E-8EE0-365BC8BC13D6}" srcOrd="6" destOrd="0" presId="urn:microsoft.com/office/officeart/2005/8/layout/pyramid2"/>
    <dgm:cxn modelId="{C26685AF-E8ED-45DC-A8C1-0FD4BF51F090}" type="presParOf" srcId="{C96E714A-0DF5-4ED5-BA72-24A00EB081C3}" destId="{B0FD78FE-4CC6-4E8B-A5A7-24F3A4756A4A}" srcOrd="7" destOrd="0" presId="urn:microsoft.com/office/officeart/2005/8/layout/pyramid2"/>
    <dgm:cxn modelId="{4A76BAD4-CBAE-4A9F-A744-88E77817CCB7}" type="presParOf" srcId="{C96E714A-0DF5-4ED5-BA72-24A00EB081C3}" destId="{8521F0D0-4C9D-49D5-99BF-A912D578175C}" srcOrd="8" destOrd="0" presId="urn:microsoft.com/office/officeart/2005/8/layout/pyramid2"/>
    <dgm:cxn modelId="{19DC49E7-BE52-4BA4-913D-7EDB51DABB38}" type="presParOf" srcId="{C96E714A-0DF5-4ED5-BA72-24A00EB081C3}" destId="{4EFD5C4F-F5AF-400D-B098-CA02AC75133D}" srcOrd="9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DEEA29-CEE4-4715-AA69-7D2B09E82767}">
      <dsp:nvSpPr>
        <dsp:cNvPr id="0" name=""/>
        <dsp:cNvSpPr/>
      </dsp:nvSpPr>
      <dsp:spPr>
        <a:xfrm>
          <a:off x="890188" y="0"/>
          <a:ext cx="4525963" cy="4525963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FED75-642C-43E7-8B58-547A84F7BE53}">
      <dsp:nvSpPr>
        <dsp:cNvPr id="0" name=""/>
        <dsp:cNvSpPr/>
      </dsp:nvSpPr>
      <dsp:spPr>
        <a:xfrm>
          <a:off x="2598023" y="453038"/>
          <a:ext cx="4052169" cy="643535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2">
                  <a:lumMod val="50000"/>
                </a:schemeClr>
              </a:solidFill>
            </a:rPr>
            <a:t>Обратный синквейн</a:t>
          </a:r>
          <a:r>
            <a:rPr lang="ru-RU" sz="2400" b="1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sz="24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598023" y="453038"/>
        <a:ext cx="4052169" cy="643535"/>
      </dsp:txXfrm>
    </dsp:sp>
    <dsp:sp modelId="{4C6CF515-12DD-4167-98AA-11D88193EA29}">
      <dsp:nvSpPr>
        <dsp:cNvPr id="0" name=""/>
        <dsp:cNvSpPr/>
      </dsp:nvSpPr>
      <dsp:spPr>
        <a:xfrm>
          <a:off x="284032" y="1285882"/>
          <a:ext cx="3799109" cy="643535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2">
                  <a:lumMod val="50000"/>
                </a:schemeClr>
              </a:solidFill>
            </a:rPr>
            <a:t>Зеркальный синквейн</a:t>
          </a:r>
          <a:r>
            <a:rPr lang="ru-RU" sz="2400" b="1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sz="24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84032" y="1285882"/>
        <a:ext cx="3799109" cy="643535"/>
      </dsp:txXfrm>
    </dsp:sp>
    <dsp:sp modelId="{EDDCE7CB-351A-4637-87C9-C455FBAF4DDC}">
      <dsp:nvSpPr>
        <dsp:cNvPr id="0" name=""/>
        <dsp:cNvSpPr/>
      </dsp:nvSpPr>
      <dsp:spPr>
        <a:xfrm>
          <a:off x="2786083" y="2071703"/>
          <a:ext cx="3916166" cy="643535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2">
                  <a:lumMod val="50000"/>
                </a:schemeClr>
              </a:solidFill>
            </a:rPr>
            <a:t>Синквейн-бабочка</a:t>
          </a: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2786083" y="2071703"/>
        <a:ext cx="3916166" cy="643535"/>
      </dsp:txXfrm>
    </dsp:sp>
    <dsp:sp modelId="{CDD97E76-8E44-471E-8EE0-365BC8BC13D6}">
      <dsp:nvSpPr>
        <dsp:cNvPr id="0" name=""/>
        <dsp:cNvSpPr/>
      </dsp:nvSpPr>
      <dsp:spPr>
        <a:xfrm>
          <a:off x="355475" y="2857518"/>
          <a:ext cx="3941996" cy="643535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50000"/>
              <a:hueOff val="214044"/>
              <a:satOff val="-3415"/>
              <a:lumOff val="32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accent2">
                  <a:lumMod val="50000"/>
                </a:schemeClr>
              </a:solidFill>
            </a:rPr>
            <a:t>Корона синквейнов</a:t>
          </a:r>
          <a:r>
            <a:rPr lang="ru-RU" sz="2400" b="1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sz="24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55475" y="2857518"/>
        <a:ext cx="3941996" cy="643535"/>
      </dsp:txXfrm>
    </dsp:sp>
    <dsp:sp modelId="{8521F0D0-4C9D-49D5-99BF-A912D578175C}">
      <dsp:nvSpPr>
        <dsp:cNvPr id="0" name=""/>
        <dsp:cNvSpPr/>
      </dsp:nvSpPr>
      <dsp:spPr>
        <a:xfrm>
          <a:off x="2857526" y="3714777"/>
          <a:ext cx="4059053" cy="643535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shade val="50000"/>
              <a:hueOff val="107022"/>
              <a:satOff val="-1708"/>
              <a:lumOff val="16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1" kern="1200" dirty="0" smtClean="0">
              <a:solidFill>
                <a:schemeClr val="accent2">
                  <a:lumMod val="50000"/>
                </a:schemeClr>
              </a:solidFill>
            </a:rPr>
            <a:t>Гирлянда синквейнов</a:t>
          </a:r>
          <a:r>
            <a:rPr lang="ru-RU" sz="2300" b="1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endParaRPr lang="ru-RU" sz="23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857526" y="3714777"/>
        <a:ext cx="4059053" cy="643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C7F6-AEEF-4309-B27D-C00E12B1C23A}" type="datetimeFigureOut">
              <a:rPr lang="ru-RU" smtClean="0"/>
              <a:pPr/>
              <a:t>08.01.2017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171E9-874E-4251-B14D-7163C7F46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171E9-874E-4251-B14D-7163C7F4646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B83AB4-B94C-41A3-AE3F-B62EA7269774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4B841-B919-45B9-89EE-55C22C03D07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66E31A-7C1D-4722-8241-ED0949761501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AABBB-D0BF-4A9F-AFA2-519C89DE6A2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C278EF-CB63-4DE1-9B8C-0FA6BBCE5278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94FD9-CCD4-4FA9-9B52-030CE325054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55001-AD70-49D9-9F6A-3A7ED6D9AA32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D6AA6-D239-47BE-A44B-8876F50813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85911-6936-4F6F-805A-FC39655277AC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453177-0BF9-442B-92EA-A0187EB7E6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E77A3-94BF-49B5-81FC-DD5BC3DCB0B5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02397-EC2E-4317-9D1A-6092EB4D055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6DE3B-38CB-4469-A0FF-2448AA9D7DB5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0067E-5313-4957-A8DC-FE48E7F390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B0BAA-95EE-4A50-87B0-828C63146851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953C2-779D-4552-8CE2-F3BB9F5883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94876B-28F0-4268-807C-FF4A860B19D1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DCFF6-E8AA-42B7-AEBC-C47057ACB7B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603BD7-88CC-4DE4-BEA9-40781332B0F7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522E3-04DC-4FA5-A1AA-7E9042D3CCD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F462CC-EB17-42B5-91DA-D367E1BF7942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444A8F-3E73-488D-93EE-DF06177A307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C09B652-0F94-483F-AABE-FE223CE95FB0}" type="datetimeFigureOut">
              <a:rPr lang="ru-RU" smtClean="0"/>
              <a:pPr>
                <a:defRPr/>
              </a:pPr>
              <a:t>08.01.2017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B349C83-A5D1-41C2-AF4A-7C753E6C1A0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672414" cy="200026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/>
                <a:solidFill>
                  <a:schemeClr val="tx1"/>
                </a:solidFill>
                <a:effectLst/>
              </a:rPr>
              <a:t>Использование метода </a:t>
            </a:r>
            <a:r>
              <a:rPr lang="ru-RU" sz="4000" dirty="0" err="1" smtClean="0">
                <a:ln/>
                <a:solidFill>
                  <a:schemeClr val="tx1"/>
                </a:solidFill>
                <a:effectLst/>
              </a:rPr>
              <a:t>синквейн</a:t>
            </a:r>
            <a:r>
              <a:rPr lang="ru-RU" sz="4000" dirty="0" smtClean="0">
                <a:ln/>
                <a:solidFill>
                  <a:schemeClr val="tx1"/>
                </a:solidFill>
                <a:effectLst/>
              </a:rPr>
              <a:t> в коррекционно-развивающей работе учителя-логопеда</a:t>
            </a:r>
            <a:endParaRPr lang="ru-RU" sz="4000" dirty="0">
              <a:ln/>
              <a:solidFill>
                <a:schemeClr val="tx1"/>
              </a:solidFill>
              <a:effectLst/>
            </a:endParaRPr>
          </a:p>
        </p:txBody>
      </p:sp>
      <p:pic>
        <p:nvPicPr>
          <p:cNvPr id="3076" name="Рисунок 8" descr="30a36f3bdea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857628"/>
            <a:ext cx="28575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57224" y="4309126"/>
            <a:ext cx="3643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Подготовила</a:t>
            </a:r>
          </a:p>
          <a:p>
            <a:r>
              <a:rPr lang="ru-RU" b="1" dirty="0" smtClean="0"/>
              <a:t>Учитель-логопед</a:t>
            </a:r>
          </a:p>
          <a:p>
            <a:r>
              <a:rPr lang="ru-RU" b="1" dirty="0" smtClean="0"/>
              <a:t>МБДОУ </a:t>
            </a:r>
            <a:r>
              <a:rPr lang="ru-RU" b="1" dirty="0" err="1" smtClean="0"/>
              <a:t>д</a:t>
            </a:r>
            <a:r>
              <a:rPr lang="ru-RU" b="1" dirty="0" smtClean="0"/>
              <a:t>/с № 34 </a:t>
            </a:r>
          </a:p>
          <a:p>
            <a:r>
              <a:rPr lang="ru-RU" b="1" dirty="0" smtClean="0"/>
              <a:t>«Мишутка»</a:t>
            </a:r>
          </a:p>
          <a:p>
            <a:r>
              <a:rPr lang="ru-RU" b="1" dirty="0" smtClean="0"/>
              <a:t>Шлычкова Е.Г.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42910" y="1428737"/>
            <a:ext cx="7829550" cy="150019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Детям дошкольного возраста</a:t>
            </a:r>
            <a:r>
              <a:rPr lang="ru-RU" sz="2800" dirty="0" smtClean="0"/>
              <a:t> </a:t>
            </a:r>
            <a:r>
              <a:rPr lang="ru-RU" sz="2800" b="1" dirty="0" smtClean="0"/>
              <a:t>можно предложить устное составление </a:t>
            </a:r>
            <a:r>
              <a:rPr lang="ru-RU" sz="2800" b="1" dirty="0" err="1" smtClean="0"/>
              <a:t>синквейна</a:t>
            </a:r>
            <a:r>
              <a:rPr lang="ru-RU" sz="2800" b="1" dirty="0" smtClean="0"/>
              <a:t> с вопросительными словами:</a:t>
            </a:r>
            <a:endParaRPr lang="ru-RU" sz="2800" dirty="0" smtClean="0"/>
          </a:p>
          <a:p>
            <a:pPr eaLnBrk="1" hangingPunct="1">
              <a:buNone/>
            </a:pPr>
            <a:endParaRPr lang="ru-RU" sz="2400" dirty="0" smtClean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20" y="3786191"/>
            <a:ext cx="2643206" cy="5715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ru-RU" sz="2800" dirty="0" smtClean="0"/>
              <a:t>О ком, о чем</a:t>
            </a:r>
            <a:r>
              <a:rPr lang="ru-RU" sz="2800" dirty="0" smtClean="0"/>
              <a:t>?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86116" y="3786190"/>
            <a:ext cx="2643206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 fontScale="85000" lnSpcReduction="20000"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ru-RU" sz="3300" dirty="0" smtClean="0"/>
              <a:t>Какие, какая, какое</a:t>
            </a:r>
            <a:r>
              <a:rPr lang="ru-RU" sz="3300" dirty="0" smtClean="0"/>
              <a:t>?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143636" y="3786190"/>
            <a:ext cx="2643206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 fontScale="85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ru-RU" sz="3300" dirty="0" smtClean="0"/>
              <a:t>Что делал, что сделал?</a:t>
            </a:r>
          </a:p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643042" y="314324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4" idx="0"/>
          </p:cNvCxnSpPr>
          <p:nvPr/>
        </p:nvCxnSpPr>
        <p:spPr>
          <a:xfrm rot="16200000" flipH="1">
            <a:off x="4196950" y="3375421"/>
            <a:ext cx="78581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6929455" y="3071810"/>
            <a:ext cx="714381" cy="5715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42910" y="1689119"/>
            <a:ext cx="7829550" cy="4525963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ru-RU" sz="4400" dirty="0" smtClean="0"/>
              <a:t>Предполагается, что с детьми дошкольного возраста </a:t>
            </a:r>
            <a:r>
              <a:rPr lang="ru-RU" sz="4400" dirty="0" err="1" smtClean="0"/>
              <a:t>стогое</a:t>
            </a:r>
            <a:r>
              <a:rPr lang="ru-RU" sz="4400" dirty="0" smtClean="0"/>
              <a:t> соблюдение правил составления </a:t>
            </a:r>
            <a:r>
              <a:rPr lang="ru-RU" sz="4400" dirty="0" err="1" smtClean="0"/>
              <a:t>синквейна</a:t>
            </a:r>
            <a:r>
              <a:rPr lang="ru-RU" sz="4400" dirty="0" smtClean="0"/>
              <a:t> не обязательно.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28664" y="1831995"/>
            <a:ext cx="7829550" cy="4525963"/>
          </a:xfrm>
        </p:spPr>
        <p:txBody>
          <a:bodyPr>
            <a:normAutofit lnSpcReduction="10000"/>
          </a:bodyPr>
          <a:lstStyle/>
          <a:p>
            <a:pPr marL="742950" indent="-742950" algn="ctr" eaLnBrk="1" hangingPunct="1">
              <a:buAutoNum type="arabicPeriod"/>
            </a:pPr>
            <a:r>
              <a:rPr lang="ru-RU" sz="2800" dirty="0" smtClean="0"/>
              <a:t>Иметь достаточный словарный запас в рамках темы;</a:t>
            </a:r>
          </a:p>
          <a:p>
            <a:pPr marL="742950" indent="-742950" algn="ctr" eaLnBrk="1" hangingPunct="1">
              <a:buAutoNum type="arabicPeriod"/>
            </a:pPr>
            <a:r>
              <a:rPr lang="ru-RU" sz="2800" dirty="0" smtClean="0"/>
              <a:t>Владеть анализом, понятиями слово – предмет, слово – действие, слово – признак;</a:t>
            </a:r>
          </a:p>
          <a:p>
            <a:pPr marL="742950" indent="-742950" algn="ctr" eaLnBrk="1" hangingPunct="1">
              <a:buAutoNum type="arabicPeriod"/>
            </a:pPr>
            <a:r>
              <a:rPr lang="ru-RU" sz="2800" dirty="0" smtClean="0"/>
              <a:t>Уметь подбирать синонимы;</a:t>
            </a:r>
          </a:p>
          <a:p>
            <a:pPr marL="742950" indent="-742950" algn="ctr" eaLnBrk="1" hangingPunct="1">
              <a:buAutoNum type="arabicPeriod"/>
            </a:pPr>
            <a:r>
              <a:rPr lang="ru-RU" sz="2800" dirty="0" smtClean="0"/>
              <a:t>Научиться правильно понимать и задавать вопросы; </a:t>
            </a:r>
          </a:p>
          <a:p>
            <a:pPr marL="742950" indent="-742950" algn="ctr" eaLnBrk="1" hangingPunct="1">
              <a:buAutoNum type="arabicPeriod"/>
            </a:pPr>
            <a:r>
              <a:rPr lang="ru-RU" sz="2800" dirty="0" smtClean="0"/>
              <a:t>Правильно оформлять свою мысль в виде предложения.</a:t>
            </a:r>
            <a:endParaRPr lang="ru-RU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85786" y="533925"/>
            <a:ext cx="742955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Чтобы правильно составлять </a:t>
            </a:r>
            <a:r>
              <a:rPr lang="ru-RU" sz="3600" b="1" i="1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синквейн</a:t>
            </a:r>
            <a:r>
              <a:rPr lang="ru-RU" sz="36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важно:</a:t>
            </a:r>
            <a:endParaRPr lang="ru-RU" sz="3600" b="1" i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28664" y="1831995"/>
            <a:ext cx="782955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/>
              <a:t>Различные вариации для составления </a:t>
            </a:r>
            <a:r>
              <a:rPr lang="ru-RU" sz="2200" dirty="0" err="1" smtClean="0"/>
              <a:t>синквейна</a:t>
            </a:r>
            <a:r>
              <a:rPr lang="ru-RU" sz="2200" dirty="0" smtClean="0"/>
              <a:t> способствуют разноплановому составлению заданий. Помимо самостоятельного (как и в паре, группе) составления нового </a:t>
            </a:r>
            <a:r>
              <a:rPr lang="ru-RU" sz="2200" dirty="0" err="1" smtClean="0"/>
              <a:t>синквейна</a:t>
            </a:r>
            <a:r>
              <a:rPr lang="ru-RU" sz="2200" dirty="0" smtClean="0"/>
              <a:t>, возможно варианты. Это:</a:t>
            </a:r>
          </a:p>
          <a:p>
            <a:r>
              <a:rPr lang="ru-RU" sz="2200" dirty="0" smtClean="0"/>
              <a:t> </a:t>
            </a:r>
            <a:r>
              <a:rPr lang="ru-RU" sz="2200" dirty="0" smtClean="0"/>
              <a:t>Составление краткого рассказа по готовому </a:t>
            </a:r>
            <a:r>
              <a:rPr lang="ru-RU" sz="2200" dirty="0" err="1" smtClean="0"/>
              <a:t>синквейну</a:t>
            </a:r>
            <a:r>
              <a:rPr lang="ru-RU" sz="2200" dirty="0" smtClean="0"/>
              <a:t> (с использованием слов и фраз, входящих в состав </a:t>
            </a:r>
            <a:r>
              <a:rPr lang="ru-RU" sz="2200" dirty="0" err="1" smtClean="0"/>
              <a:t>синквейна</a:t>
            </a:r>
            <a:r>
              <a:rPr lang="ru-RU" sz="2200" dirty="0" smtClean="0"/>
              <a:t>);</a:t>
            </a:r>
          </a:p>
          <a:p>
            <a:r>
              <a:rPr lang="ru-RU" sz="2200" dirty="0" smtClean="0"/>
              <a:t> </a:t>
            </a:r>
            <a:r>
              <a:rPr lang="ru-RU" sz="2200" dirty="0" smtClean="0"/>
              <a:t>Коррекция и совершенствование готового </a:t>
            </a:r>
            <a:r>
              <a:rPr lang="ru-RU" sz="2200" dirty="0" err="1" smtClean="0"/>
              <a:t>синквейна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 </a:t>
            </a:r>
            <a:r>
              <a:rPr lang="ru-RU" sz="2200" dirty="0" smtClean="0"/>
              <a:t>Анализ неполного </a:t>
            </a:r>
            <a:r>
              <a:rPr lang="ru-RU" sz="2200" dirty="0" err="1" smtClean="0"/>
              <a:t>синквейна</a:t>
            </a:r>
            <a:r>
              <a:rPr lang="ru-RU" sz="2200" dirty="0" smtClean="0"/>
              <a:t> для определения отсутствующей части (например, дан </a:t>
            </a:r>
            <a:r>
              <a:rPr lang="ru-RU" sz="2200" dirty="0" err="1" smtClean="0"/>
              <a:t>синквейн</a:t>
            </a:r>
            <a:r>
              <a:rPr lang="ru-RU" sz="2200" dirty="0" smtClean="0"/>
              <a:t> без указания темы — без первой строки, необходимо на основе существующих ее определить).</a:t>
            </a:r>
          </a:p>
          <a:p>
            <a:pPr marL="742950" indent="-742950" algn="ctr" eaLnBrk="1" hangingPunct="1">
              <a:buNone/>
            </a:pPr>
            <a:endParaRPr lang="ru-RU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85786" y="533925"/>
            <a:ext cx="742955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nvex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effectLst/>
              </a:rPr>
              <a:t>Вариативность использования </a:t>
            </a:r>
            <a:r>
              <a:rPr lang="ru-RU" sz="3600" b="1" dirty="0" err="1" smtClean="0">
                <a:effectLst/>
              </a:rPr>
              <a:t>синквейна</a:t>
            </a:r>
            <a:r>
              <a:rPr lang="ru-RU" sz="3600" b="1" dirty="0" smtClean="0">
                <a:effectLst/>
              </a:rPr>
              <a:t>.</a:t>
            </a:r>
            <a:endParaRPr lang="ru-RU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28664" y="1831995"/>
            <a:ext cx="7829550" cy="4525963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None/>
            </a:pPr>
            <a:r>
              <a:rPr lang="ru-RU" sz="2800" dirty="0" smtClean="0"/>
              <a:t>Простота построения </a:t>
            </a:r>
            <a:r>
              <a:rPr lang="ru-RU" sz="2800" dirty="0" err="1" smtClean="0"/>
              <a:t>синквейна</a:t>
            </a:r>
            <a:r>
              <a:rPr lang="ru-RU" sz="2800" dirty="0" smtClean="0"/>
              <a:t> делает его одним </a:t>
            </a:r>
            <a:r>
              <a:rPr lang="ru-RU" sz="2800" dirty="0" smtClean="0"/>
              <a:t>из эффективных </a:t>
            </a:r>
            <a:r>
              <a:rPr lang="ru-RU" sz="2800" dirty="0" smtClean="0"/>
              <a:t>методов развития ребенка дошкольного возраста, который позволяет быстро получить результат. </a:t>
            </a:r>
            <a:endParaRPr lang="ru-RU" sz="2800" dirty="0" smtClean="0"/>
          </a:p>
          <a:p>
            <a:r>
              <a:rPr lang="ru-RU" sz="2800" b="1" i="1" dirty="0" err="1" smtClean="0"/>
              <a:t>Синквейн</a:t>
            </a:r>
            <a:r>
              <a:rPr lang="ru-RU" sz="2800" dirty="0" smtClean="0"/>
              <a:t> помогает пополнить словарный запас.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dirty="0" smtClean="0"/>
              <a:t>учит краткому пересказу.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dirty="0" smtClean="0"/>
              <a:t>учит находить и выделять в большом объеме информации главную мысль.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b="1" i="1" dirty="0" smtClean="0"/>
              <a:t> </a:t>
            </a:r>
            <a:r>
              <a:rPr lang="ru-RU" sz="2800" dirty="0" smtClean="0"/>
              <a:t>помогает </a:t>
            </a:r>
            <a:r>
              <a:rPr lang="ru-RU" sz="2800" dirty="0" smtClean="0"/>
              <a:t>самовыражению детей, через сочинение собственных нерифмованных стихов.</a:t>
            </a:r>
          </a:p>
          <a:p>
            <a:r>
              <a:rPr lang="ru-RU" sz="2800" dirty="0" smtClean="0"/>
              <a:t>Составить </a:t>
            </a:r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dirty="0" smtClean="0"/>
              <a:t>получается у всех.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dirty="0" smtClean="0"/>
              <a:t>помогает развить речь и мышление.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dirty="0" smtClean="0"/>
              <a:t> облегчает процесс усвоения понятий и их содержания.</a:t>
            </a:r>
          </a:p>
          <a:p>
            <a:r>
              <a:rPr lang="ru-RU" sz="2800" b="1" i="1" dirty="0" err="1" smtClean="0"/>
              <a:t>Синквейн</a:t>
            </a:r>
            <a:r>
              <a:rPr lang="ru-RU" sz="2800" b="1" i="1" dirty="0" smtClean="0"/>
              <a:t> </a:t>
            </a:r>
            <a:r>
              <a:rPr lang="ru-RU" sz="2800" dirty="0" smtClean="0"/>
              <a:t>— это также способ контроля и самоконтроля (дети могут сравнить </a:t>
            </a:r>
            <a:r>
              <a:rPr lang="ru-RU" sz="2800" dirty="0" err="1" smtClean="0"/>
              <a:t>синквейны</a:t>
            </a:r>
            <a:r>
              <a:rPr lang="ru-RU" sz="2800" dirty="0" smtClean="0"/>
              <a:t> и оценивать их).</a:t>
            </a:r>
          </a:p>
          <a:p>
            <a:pPr marL="742950" indent="-742950" algn="ctr">
              <a:buNone/>
            </a:pPr>
            <a:endParaRPr lang="ru-RU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85786" y="533925"/>
            <a:ext cx="742955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Эффективность метода </a:t>
            </a:r>
            <a:r>
              <a:rPr lang="ru-RU" sz="3600" b="1" i="1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синквейн</a:t>
            </a:r>
            <a:endParaRPr lang="ru-RU" sz="3600" b="1" i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66" cy="5597509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400" dirty="0" smtClean="0"/>
              <a:t>Метод </a:t>
            </a:r>
            <a:r>
              <a:rPr lang="ru-RU" sz="2400" dirty="0" err="1" smtClean="0"/>
              <a:t>синквейн</a:t>
            </a:r>
            <a:r>
              <a:rPr lang="ru-RU" sz="2400" dirty="0" smtClean="0"/>
              <a:t> – открывает новые возможности; помогает </a:t>
            </a:r>
            <a:r>
              <a:rPr lang="ru-RU" sz="2400" dirty="0" smtClean="0"/>
              <a:t>оптимизировать работу </a:t>
            </a:r>
            <a:r>
              <a:rPr lang="ru-RU" sz="2400" dirty="0" smtClean="0"/>
              <a:t>воспитателя;</a:t>
            </a:r>
          </a:p>
          <a:p>
            <a:pPr lvl="0" algn="ctr">
              <a:buNone/>
            </a:pPr>
            <a:r>
              <a:rPr lang="ru-RU" sz="2400" dirty="0" smtClean="0"/>
              <a:t>использование </a:t>
            </a:r>
            <a:r>
              <a:rPr lang="ru-RU" sz="2400" dirty="0" err="1" smtClean="0"/>
              <a:t>синквейна</a:t>
            </a:r>
            <a:r>
              <a:rPr lang="ru-RU" sz="2400" dirty="0" smtClean="0"/>
              <a:t> не нарушает общепринятую систему </a:t>
            </a:r>
            <a:r>
              <a:rPr lang="ru-RU" sz="2400" dirty="0" smtClean="0"/>
              <a:t>воздействия на </a:t>
            </a:r>
            <a:r>
              <a:rPr lang="ru-RU" sz="2400" dirty="0" smtClean="0"/>
              <a:t>развитие речи детей и обеспечивает индивидуальный, дифференцированный подход. </a:t>
            </a:r>
          </a:p>
          <a:p>
            <a:pPr lvl="0" algn="ctr">
              <a:buNone/>
            </a:pPr>
            <a:r>
              <a:rPr lang="ru-RU" sz="2400" dirty="0" smtClean="0"/>
              <a:t>способствует обогащению и актуализации словаря, уточняет содержание понятий. </a:t>
            </a:r>
          </a:p>
          <a:p>
            <a:pPr lvl="0" algn="ctr">
              <a:buNone/>
            </a:pPr>
            <a:r>
              <a:rPr lang="ru-RU" sz="2400" dirty="0" smtClean="0"/>
              <a:t>является диагностическим инструментом, даёт возможность педагогу оценить уровень усвоения ребёнком пройденного материала.</a:t>
            </a:r>
          </a:p>
          <a:p>
            <a:pPr lvl="0" algn="ctr">
              <a:buNone/>
            </a:pPr>
            <a:r>
              <a:rPr lang="ru-RU" sz="2400" dirty="0" smtClean="0"/>
              <a:t>носит характер комплексного воздействия, не только развивает речь, но способствует развитию памяти, внимания, мышления.</a:t>
            </a:r>
          </a:p>
          <a:p>
            <a:pPr algn="ctr">
              <a:buNone/>
            </a:pPr>
            <a:r>
              <a:rPr lang="ru-RU" sz="2400" b="1" dirty="0" smtClean="0"/>
              <a:t>Вывод: </a:t>
            </a:r>
            <a:r>
              <a:rPr lang="ru-RU" sz="2400" dirty="0" smtClean="0"/>
              <a:t>выстраивание работы с детьми по формированию речемыслительной деятельности с использованием метода </a:t>
            </a:r>
            <a:r>
              <a:rPr lang="ru-RU" sz="2400" dirty="0" err="1" smtClean="0"/>
              <a:t>Синквейн</a:t>
            </a:r>
            <a:r>
              <a:rPr lang="ru-RU" sz="2400" dirty="0" smtClean="0"/>
              <a:t>, способствует освоению коммуникативных умений, обеспечивает полноценное включение в общение, как процесс установления и развития контактов с людьми, возникающих на основе потребности совместной деятельности, а также подготовки дошкольника к успешному обучению в школе.		</a:t>
            </a:r>
            <a:endParaRPr lang="ru-RU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85786" y="533925"/>
            <a:ext cx="742955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nvex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effectLst/>
              </a:rPr>
              <a:t>ИТОГ</a:t>
            </a:r>
            <a:endParaRPr lang="ru-RU" sz="3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0166" y="2335122"/>
            <a:ext cx="63579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Благодарю </a:t>
            </a:r>
          </a:p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внимание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71611"/>
            <a:ext cx="7829550" cy="421484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000" dirty="0" smtClean="0"/>
              <a:t>В Федеральном Государственном Образовательном Стандарте дошкольного образования </a:t>
            </a:r>
            <a:r>
              <a:rPr lang="ru-RU" sz="4000" dirty="0" smtClean="0"/>
              <a:t>выделена </a:t>
            </a:r>
            <a:r>
              <a:rPr lang="ru-RU" sz="4000" dirty="0" smtClean="0"/>
              <a:t>как самостоятельная образовательная область «Речевое развитие</a:t>
            </a:r>
            <a:r>
              <a:rPr lang="ru-RU" sz="4000" dirty="0" smtClean="0"/>
              <a:t>». Данная область включает </a:t>
            </a:r>
            <a:r>
              <a:rPr lang="ru-RU" sz="4000" dirty="0" smtClean="0"/>
              <a:t>в себя обогащение активного словаря, развития связной грамматически правильной диалогической и монологической речи дошкольников.</a:t>
            </a:r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00174"/>
            <a:ext cx="7829550" cy="4286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Психологи и практикующие педагоги отмечают, что у старших дошкольников часто имеются нарушения речи, бедный словарный запас, дети не умеют составлять рассказ по картинке, пересказать прочитанное, им трудно выучить наизусть стихотворение. 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Одним из инновационных методов, помогающих решить данные проблемы, является метод </a:t>
            </a:r>
            <a:r>
              <a:rPr lang="ru-RU" dirty="0" err="1" smtClean="0"/>
              <a:t>синквейн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928662" y="1142984"/>
            <a:ext cx="70723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+mn-lt"/>
              </a:rPr>
              <a:t>Синкве́йн</a:t>
            </a:r>
            <a:r>
              <a:rPr lang="ru-RU" sz="2400" dirty="0" smtClean="0">
                <a:latin typeface="+mn-lt"/>
              </a:rPr>
              <a:t> (от фр. </a:t>
            </a:r>
            <a:r>
              <a:rPr lang="ru-RU" sz="2400" dirty="0" err="1" smtClean="0">
                <a:latin typeface="+mn-lt"/>
              </a:rPr>
              <a:t>cinquains</a:t>
            </a:r>
            <a:r>
              <a:rPr lang="ru-RU" sz="2400" dirty="0" smtClean="0">
                <a:latin typeface="+mn-lt"/>
              </a:rPr>
              <a:t>, англ. </a:t>
            </a:r>
            <a:r>
              <a:rPr lang="ru-RU" sz="2400" dirty="0" err="1" smtClean="0">
                <a:latin typeface="+mn-lt"/>
              </a:rPr>
              <a:t>cinquain</a:t>
            </a:r>
            <a:r>
              <a:rPr lang="ru-RU" sz="2400" dirty="0" smtClean="0">
                <a:latin typeface="+mn-lt"/>
              </a:rPr>
              <a:t>) — </a:t>
            </a:r>
            <a:r>
              <a:rPr lang="ru-RU" sz="2400" dirty="0" err="1" smtClean="0">
                <a:latin typeface="+mn-lt"/>
              </a:rPr>
              <a:t>пятистрочная</a:t>
            </a:r>
            <a:r>
              <a:rPr lang="ru-RU" sz="2400" dirty="0" smtClean="0">
                <a:latin typeface="+mn-lt"/>
              </a:rPr>
              <a:t> стихотворная форма, возникшая в США в начале XX века под влиянием японской поэзии. В дальнейшем стала использоваться (в последнее время, с 1997 года, и в России) в дидактических целях, как эффективный метод развития образной речи, который позволяет быстро получить </a:t>
            </a:r>
            <a:r>
              <a:rPr lang="ru-RU" sz="2400" dirty="0" smtClean="0">
                <a:latin typeface="+mn-lt"/>
              </a:rPr>
              <a:t>результат.</a:t>
            </a:r>
          </a:p>
          <a:p>
            <a:r>
              <a:rPr lang="ru-RU" sz="2400" dirty="0" smtClean="0">
                <a:latin typeface="+mn-lt"/>
              </a:rPr>
              <a:t>В начале XX века форму </a:t>
            </a:r>
            <a:r>
              <a:rPr lang="ru-RU" sz="2400" dirty="0" err="1" smtClean="0">
                <a:latin typeface="+mn-lt"/>
              </a:rPr>
              <a:t>синквейна</a:t>
            </a:r>
            <a:r>
              <a:rPr lang="ru-RU" sz="2400" dirty="0" smtClean="0">
                <a:latin typeface="+mn-lt"/>
              </a:rPr>
              <a:t> разработала американская поэтесса </a:t>
            </a:r>
            <a:r>
              <a:rPr lang="ru-RU" sz="2400" dirty="0" err="1" smtClean="0">
                <a:latin typeface="+mn-lt"/>
              </a:rPr>
              <a:t>Аделаид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Крэпси</a:t>
            </a:r>
            <a:r>
              <a:rPr lang="ru-RU" sz="2400" dirty="0" smtClean="0">
                <a:latin typeface="+mn-lt"/>
              </a:rPr>
              <a:t> (</a:t>
            </a:r>
            <a:r>
              <a:rPr lang="ru-RU" sz="2400" dirty="0" err="1" smtClean="0">
                <a:latin typeface="+mn-lt"/>
              </a:rPr>
              <a:t>Adelaide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Crapsey</a:t>
            </a:r>
            <a:r>
              <a:rPr lang="ru-RU" sz="2400" dirty="0" smtClean="0">
                <a:latin typeface="+mn-lt"/>
              </a:rPr>
              <a:t>), опиравшаяся на знакомство </a:t>
            </a:r>
            <a:r>
              <a:rPr lang="ru-RU" sz="2400" dirty="0" smtClean="0">
                <a:latin typeface="+mn-lt"/>
              </a:rPr>
              <a:t>с японскими</a:t>
            </a:r>
            <a:r>
              <a:rPr lang="ru-RU" sz="2400" dirty="0" smtClean="0">
                <a:latin typeface="+mn-lt"/>
              </a:rPr>
              <a:t> силлабическими миниатюрами </a:t>
            </a:r>
            <a:r>
              <a:rPr lang="ru-RU" sz="2400" dirty="0" err="1" smtClean="0">
                <a:latin typeface="+mn-lt"/>
              </a:rPr>
              <a:t>хайку</a:t>
            </a:r>
            <a:r>
              <a:rPr lang="ru-RU" sz="2400" dirty="0" smtClean="0">
                <a:latin typeface="+mn-lt"/>
              </a:rPr>
              <a:t> и танка. </a:t>
            </a:r>
            <a:endParaRPr lang="ru-RU" sz="2400" dirty="0">
              <a:solidFill>
                <a:sysClr val="windowText" lastClr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Виды  </a:t>
            </a:r>
            <a:r>
              <a:rPr lang="ru-RU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синквейна</a:t>
            </a:r>
            <a:r>
              <a:rPr lang="ru-RU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57290" y="1571612"/>
          <a:ext cx="754382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2" descr="F:\Елена\картинки\образование\bd06937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50" y="571500"/>
            <a:ext cx="13573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Первая строка — тема </a:t>
            </a:r>
            <a:r>
              <a:rPr lang="ru-RU" dirty="0" err="1" smtClean="0"/>
              <a:t>синквейна</a:t>
            </a:r>
            <a:r>
              <a:rPr lang="ru-RU" dirty="0" smtClean="0"/>
              <a:t>, заключает в себе одно слово (обычно существительное или местоимение), которое обозначает объект или предмет, о котором пойдет речь.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Вторая строка — два слова (чаще всего прилагательные или причастия), они дают описание признаков и свойств выбранного в </a:t>
            </a:r>
            <a:r>
              <a:rPr lang="ru-RU" dirty="0" err="1" smtClean="0"/>
              <a:t>синквейне</a:t>
            </a:r>
            <a:r>
              <a:rPr lang="ru-RU" dirty="0" smtClean="0"/>
              <a:t> предмета или объекта.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Третья строка — образована тремя глаголами или деепричастиями, описывающими характерные действия объекта.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Четвертая строка — фраза из четырёх слов, выражающая личное отношение автора </a:t>
            </a:r>
            <a:r>
              <a:rPr lang="ru-RU" dirty="0" err="1" smtClean="0"/>
              <a:t>синквейна</a:t>
            </a:r>
            <a:r>
              <a:rPr lang="ru-RU" dirty="0" smtClean="0"/>
              <a:t> к описываемому предмету или объекту.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Пятая строка — одно слово-резюме, характеризующее суть предмета или объекта.</a:t>
            </a:r>
          </a:p>
          <a:p>
            <a:pPr eaLnBrk="1" hangingPunct="1">
              <a:buNone/>
            </a:pPr>
            <a:endParaRPr lang="ru-RU" i="1" dirty="0" smtClean="0">
              <a:solidFill>
                <a:srgbClr val="003300"/>
              </a:solidFill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85786" y="533925"/>
            <a:ext cx="7429552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дидактического </a:t>
            </a:r>
            <a:r>
              <a:rPr lang="ru-RU" sz="4000" b="1" i="1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синквейна</a:t>
            </a:r>
            <a:endParaRPr lang="ru-RU" sz="4000" b="1" i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5813" y="274638"/>
            <a:ext cx="7900987" cy="511156"/>
          </a:xfrm>
        </p:spPr>
        <p:txBody>
          <a:bodyPr>
            <a:noAutofit/>
          </a:bodyPr>
          <a:lstStyle/>
          <a:p>
            <a:r>
              <a:rPr lang="ru-RU" sz="4000" dirty="0" smtClean="0"/>
              <a:t>Условные обозначения: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1142984"/>
            <a:ext cx="7829550" cy="5214974"/>
          </a:xfrm>
        </p:spPr>
        <p:txBody>
          <a:bodyPr/>
          <a:lstStyle/>
          <a:p>
            <a:pPr marL="1890713" indent="11113">
              <a:spcBef>
                <a:spcPts val="0"/>
              </a:spcBef>
              <a:buNone/>
            </a:pPr>
            <a:r>
              <a:rPr lang="ru-RU" sz="3000" dirty="0" smtClean="0"/>
              <a:t>слова-предметы КТО это ?</a:t>
            </a:r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endParaRPr lang="ru-RU" sz="800" dirty="0" smtClean="0"/>
          </a:p>
          <a:p>
            <a:pPr marL="1890713" indent="11113">
              <a:buNone/>
            </a:pPr>
            <a:endParaRPr lang="ru-RU" sz="800" dirty="0" smtClean="0"/>
          </a:p>
          <a:p>
            <a:pPr marL="4044950" indent="11113">
              <a:buNone/>
            </a:pPr>
            <a:r>
              <a:rPr lang="ru-RU" sz="3000" dirty="0" smtClean="0"/>
              <a:t>слова-признаки</a:t>
            </a:r>
          </a:p>
          <a:p>
            <a:pPr marL="4044950" indent="11113">
              <a:buNone/>
            </a:pPr>
            <a:r>
              <a:rPr lang="ru-RU" sz="3000" dirty="0" smtClean="0"/>
              <a:t>  КАКОЙ предмет?</a:t>
            </a:r>
          </a:p>
          <a:p>
            <a:pPr marL="4044950" indent="11113">
              <a:buNone/>
            </a:pPr>
            <a:endParaRPr lang="ru-RU" sz="2800" dirty="0" smtClean="0"/>
          </a:p>
          <a:p>
            <a:pPr marL="4044950" indent="11113">
              <a:buNone/>
            </a:pPr>
            <a:endParaRPr lang="ru-RU" sz="2800" dirty="0" smtClean="0"/>
          </a:p>
          <a:p>
            <a:pPr marL="1890713" indent="11113">
              <a:buNone/>
            </a:pPr>
            <a:endParaRPr lang="ru-RU" sz="800" dirty="0" smtClean="0"/>
          </a:p>
          <a:p>
            <a:pPr marL="1890713" indent="11113">
              <a:spcBef>
                <a:spcPts val="0"/>
              </a:spcBef>
              <a:buNone/>
            </a:pPr>
            <a:r>
              <a:rPr lang="ru-RU" sz="3000" dirty="0" smtClean="0"/>
              <a:t>слова-действия  </a:t>
            </a:r>
          </a:p>
          <a:p>
            <a:pPr marL="1890713" indent="11113">
              <a:spcBef>
                <a:spcPts val="0"/>
              </a:spcBef>
              <a:buNone/>
            </a:pPr>
            <a:r>
              <a:rPr lang="ru-RU" sz="3000" dirty="0" smtClean="0"/>
              <a:t>ЧТО ДЕЛАЕТ предмет?</a:t>
            </a:r>
          </a:p>
          <a:p>
            <a:pPr marL="1890713" indent="11113">
              <a:spcBef>
                <a:spcPts val="0"/>
              </a:spcBef>
              <a:buNone/>
            </a:pPr>
            <a:endParaRPr lang="ru-RU" sz="3000" dirty="0" smtClean="0"/>
          </a:p>
          <a:p>
            <a:pPr marL="1801813" indent="11113">
              <a:spcBef>
                <a:spcPts val="0"/>
              </a:spcBef>
              <a:buNone/>
            </a:pPr>
            <a:endParaRPr lang="ru-RU" sz="3000" dirty="0" smtClean="0"/>
          </a:p>
          <a:p>
            <a:pPr marL="1890713" indent="11113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214422"/>
            <a:ext cx="13573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4643446"/>
            <a:ext cx="135732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714620"/>
            <a:ext cx="1357322" cy="119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E:\Коллекция картинок (Microsoft)\j039812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85728"/>
            <a:ext cx="1677987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3"/>
          <p:cNvPicPr>
            <a:picLocks noGrp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85794"/>
            <a:ext cx="435768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857364"/>
            <a:ext cx="392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 smtClean="0">
                <a:ln w="11430"/>
                <a:solidFill>
                  <a:srgbClr val="FF0000"/>
                </a:solidFill>
              </a:rPr>
              <a:t>Составьте       </a:t>
            </a:r>
            <a:r>
              <a:rPr lang="ru-RU" sz="2400" b="1" i="1" dirty="0" err="1" smtClean="0">
                <a:ln w="11430"/>
                <a:solidFill>
                  <a:srgbClr val="FF0000"/>
                </a:solidFill>
              </a:rPr>
              <a:t>синквейн</a:t>
            </a:r>
            <a:r>
              <a:rPr lang="ru-RU" sz="2400" b="1" i="1" dirty="0" smtClean="0">
                <a:ln w="11430"/>
                <a:solidFill>
                  <a:srgbClr val="FF0000"/>
                </a:solidFill>
              </a:rPr>
              <a:t> </a:t>
            </a:r>
            <a:endParaRPr lang="ru-RU" sz="2400" b="1" i="1" dirty="0">
              <a:ln w="11430"/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4071942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i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57620" y="3858757"/>
            <a:ext cx="51435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Ежик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Cерый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колючий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Фыркает, спит, сворачивается.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 нравится маленький ежик.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Лес.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214686"/>
            <a:ext cx="35528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82955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dirty="0" smtClean="0"/>
              <a:t>Предварительная работа по созданию речевой базы для составления </a:t>
            </a:r>
            <a:r>
              <a:rPr lang="ru-RU" sz="2900" dirty="0" err="1" smtClean="0"/>
              <a:t>синквейна</a:t>
            </a:r>
            <a:r>
              <a:rPr lang="ru-RU" sz="2900" dirty="0" smtClean="0"/>
              <a:t> не противоречит программе Татьяны Борисовны Филичевой и Галины Васильевны </a:t>
            </a:r>
            <a:r>
              <a:rPr lang="ru-RU" sz="2900" dirty="0" smtClean="0"/>
              <a:t>Чиркиной и </a:t>
            </a:r>
            <a:r>
              <a:rPr lang="ru-RU" sz="2900" dirty="0" smtClean="0"/>
              <a:t>той её части, которая касается развития лексико-грамматических категорий у детей с ОНР 2 и 3 уровня и служит средством оптимизации учебного процесса.</a:t>
            </a:r>
          </a:p>
          <a:p>
            <a:pPr eaLnBrk="1" hangingPunct="1"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491</TotalTime>
  <Words>608</Words>
  <Application>Microsoft Office PowerPoint</Application>
  <PresentationFormat>Экран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Использование метода синквейн в коррекционно-развивающей работе учителя-логопеда</vt:lpstr>
      <vt:lpstr>Слайд 2</vt:lpstr>
      <vt:lpstr>Слайд 3</vt:lpstr>
      <vt:lpstr>Слайд 4</vt:lpstr>
      <vt:lpstr>Виды  синквейна </vt:lpstr>
      <vt:lpstr>Слайд 6</vt:lpstr>
      <vt:lpstr>Условные обозначения: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Синквейн</dc:title>
  <dc:creator>Митюгина Т.Г.</dc:creator>
  <cp:lastModifiedBy>Пользователь</cp:lastModifiedBy>
  <cp:revision>67</cp:revision>
  <dcterms:created xsi:type="dcterms:W3CDTF">2009-12-09T07:32:07Z</dcterms:created>
  <dcterms:modified xsi:type="dcterms:W3CDTF">2017-01-08T08:13:57Z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TC300077191049</vt:lpwstr>
  </property>
</Properties>
</file>